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66" r:id="rId3"/>
    <p:sldId id="257" r:id="rId4"/>
    <p:sldId id="258" r:id="rId5"/>
    <p:sldId id="265" r:id="rId6"/>
    <p:sldId id="259" r:id="rId7"/>
    <p:sldId id="260" r:id="rId8"/>
    <p:sldId id="261" r:id="rId9"/>
    <p:sldId id="262" r:id="rId10"/>
    <p:sldId id="263" r:id="rId11"/>
    <p:sldId id="267" r:id="rId12"/>
  </p:sldIdLst>
  <p:sldSz cx="14630400" cy="8229600"/>
  <p:notesSz cx="8229600" cy="146304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Inter" panose="020B0604020202020204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162" autoAdjust="0"/>
  </p:normalViewPr>
  <p:slideViewPr>
    <p:cSldViewPr snapToGrid="0" snapToObjects="1">
      <p:cViewPr varScale="1">
        <p:scale>
          <a:sx n="59" d="100"/>
          <a:sy n="59" d="100"/>
        </p:scale>
        <p:origin x="70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tephanie Ayivor" userId="05278ede0f511f89" providerId="LiveId" clId="{D8A60BE3-E1C9-40E8-96D1-6AAEEA4085F8}"/>
    <pc:docChg chg="undo custSel modSld">
      <pc:chgData name="Stephanie Ayivor" userId="05278ede0f511f89" providerId="LiveId" clId="{D8A60BE3-E1C9-40E8-96D1-6AAEEA4085F8}" dt="2025-04-06T22:26:59.143" v="59" actId="478"/>
      <pc:docMkLst>
        <pc:docMk/>
      </pc:docMkLst>
      <pc:sldChg chg="delSp modSp mod">
        <pc:chgData name="Stephanie Ayivor" userId="05278ede0f511f89" providerId="LiveId" clId="{D8A60BE3-E1C9-40E8-96D1-6AAEEA4085F8}" dt="2025-04-06T22:26:59.143" v="59" actId="478"/>
        <pc:sldMkLst>
          <pc:docMk/>
          <pc:sldMk cId="0" sldId="262"/>
        </pc:sldMkLst>
        <pc:spChg chg="mod">
          <ac:chgData name="Stephanie Ayivor" userId="05278ede0f511f89" providerId="LiveId" clId="{D8A60BE3-E1C9-40E8-96D1-6AAEEA4085F8}" dt="2025-04-06T22:24:29.070" v="16" actId="20577"/>
          <ac:spMkLst>
            <pc:docMk/>
            <pc:sldMk cId="0" sldId="262"/>
            <ac:spMk id="6" creationId="{00000000-0000-0000-0000-000000000000}"/>
          </ac:spMkLst>
        </pc:spChg>
        <pc:spChg chg="mod">
          <ac:chgData name="Stephanie Ayivor" userId="05278ede0f511f89" providerId="LiveId" clId="{D8A60BE3-E1C9-40E8-96D1-6AAEEA4085F8}" dt="2025-04-06T22:25:51.110" v="50" actId="20577"/>
          <ac:spMkLst>
            <pc:docMk/>
            <pc:sldMk cId="0" sldId="262"/>
            <ac:spMk id="9" creationId="{00000000-0000-0000-0000-000000000000}"/>
          </ac:spMkLst>
        </pc:spChg>
        <pc:spChg chg="mod">
          <ac:chgData name="Stephanie Ayivor" userId="05278ede0f511f89" providerId="LiveId" clId="{D8A60BE3-E1C9-40E8-96D1-6AAEEA4085F8}" dt="2025-04-06T22:26:14.401" v="51"/>
          <ac:spMkLst>
            <pc:docMk/>
            <pc:sldMk cId="0" sldId="262"/>
            <ac:spMk id="12" creationId="{00000000-0000-0000-0000-000000000000}"/>
          </ac:spMkLst>
        </pc:spChg>
        <pc:spChg chg="mod">
          <ac:chgData name="Stephanie Ayivor" userId="05278ede0f511f89" providerId="LiveId" clId="{D8A60BE3-E1C9-40E8-96D1-6AAEEA4085F8}" dt="2025-04-06T22:26:56.137" v="58" actId="20577"/>
          <ac:spMkLst>
            <pc:docMk/>
            <pc:sldMk cId="0" sldId="262"/>
            <ac:spMk id="14" creationId="{00000000-0000-0000-0000-000000000000}"/>
          </ac:spMkLst>
        </pc:spChg>
        <pc:spChg chg="del mod">
          <ac:chgData name="Stephanie Ayivor" userId="05278ede0f511f89" providerId="LiveId" clId="{D8A60BE3-E1C9-40E8-96D1-6AAEEA4085F8}" dt="2025-04-06T22:26:50.447" v="54" actId="478"/>
          <ac:spMkLst>
            <pc:docMk/>
            <pc:sldMk cId="0" sldId="262"/>
            <ac:spMk id="15" creationId="{00000000-0000-0000-0000-000000000000}"/>
          </ac:spMkLst>
        </pc:spChg>
        <pc:picChg chg="del">
          <ac:chgData name="Stephanie Ayivor" userId="05278ede0f511f89" providerId="LiveId" clId="{D8A60BE3-E1C9-40E8-96D1-6AAEEA4085F8}" dt="2025-04-06T22:26:59.143" v="59" actId="478"/>
          <ac:picMkLst>
            <pc:docMk/>
            <pc:sldMk cId="0" sldId="262"/>
            <ac:picMk id="13" creationId="{00000000-0000-0000-0000-00000000000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06343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5867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14157" y="947856"/>
            <a:ext cx="7556421" cy="22327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5400" b="1" dirty="0" err="1">
                <a:solidFill>
                  <a:srgbClr val="000000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MedLab</a:t>
            </a:r>
            <a:r>
              <a:rPr lang="en-US" sz="5400" b="1" dirty="0">
                <a:solidFill>
                  <a:srgbClr val="000000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 Operations: Revenue, Retention, and Efficiency</a:t>
            </a:r>
            <a:endParaRPr lang="en-US" sz="5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280190" y="3496032"/>
            <a:ext cx="7556421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5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6280190" y="3728985"/>
            <a:ext cx="7414483" cy="41087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This presentation will explore each challenge in depth, providing data-backed insights and actionable recommendations to transform these obstacles into opportunities for growth and improved patient care.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hape 3"/>
          <p:cNvSpPr/>
          <p:nvPr/>
        </p:nvSpPr>
        <p:spPr>
          <a:xfrm>
            <a:off x="6280190" y="6926461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DBDE9A4-CA3D-4893-A561-AD1A42092D98}"/>
              </a:ext>
            </a:extLst>
          </p:cNvPr>
          <p:cNvSpPr/>
          <p:nvPr/>
        </p:nvSpPr>
        <p:spPr>
          <a:xfrm>
            <a:off x="5486401" y="7837713"/>
            <a:ext cx="9144000" cy="4408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35186" y="1159073"/>
            <a:ext cx="7950994" cy="501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950"/>
              </a:lnSpc>
              <a:buNone/>
            </a:pPr>
            <a:r>
              <a:rPr lang="en-US" sz="4000" b="1" dirty="0">
                <a:solidFill>
                  <a:srgbClr val="000000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Key Takeaways &amp; Implementation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707112" y="1890236"/>
            <a:ext cx="22860" cy="4274582"/>
          </a:xfrm>
          <a:prstGeom prst="roundRect">
            <a:avLst>
              <a:gd name="adj" fmla="val 280964"/>
            </a:avLst>
          </a:prstGeom>
          <a:solidFill>
            <a:srgbClr val="B2D4E5"/>
          </a:solidFill>
          <a:ln/>
        </p:spPr>
      </p:sp>
      <p:sp>
        <p:nvSpPr>
          <p:cNvPr id="5" name="Shape 2"/>
          <p:cNvSpPr/>
          <p:nvPr/>
        </p:nvSpPr>
        <p:spPr>
          <a:xfrm>
            <a:off x="856238" y="2222659"/>
            <a:ext cx="458748" cy="22860"/>
          </a:xfrm>
          <a:prstGeom prst="roundRect">
            <a:avLst>
              <a:gd name="adj" fmla="val 280964"/>
            </a:avLst>
          </a:prstGeom>
          <a:solidFill>
            <a:srgbClr val="B2D4E5"/>
          </a:solidFill>
          <a:ln/>
        </p:spPr>
      </p:sp>
      <p:sp>
        <p:nvSpPr>
          <p:cNvPr id="6" name="Shape 3"/>
          <p:cNvSpPr/>
          <p:nvPr/>
        </p:nvSpPr>
        <p:spPr>
          <a:xfrm>
            <a:off x="535126" y="2062163"/>
            <a:ext cx="343972" cy="343972"/>
          </a:xfrm>
          <a:prstGeom prst="roundRect">
            <a:avLst>
              <a:gd name="adj" fmla="val 18673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586680" y="2083594"/>
            <a:ext cx="240744" cy="3009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</a:t>
            </a:r>
            <a:endParaRPr lang="en-US" sz="1850" dirty="0"/>
          </a:p>
        </p:txBody>
      </p:sp>
      <p:sp>
        <p:nvSpPr>
          <p:cNvPr id="8" name="Text 5"/>
          <p:cNvSpPr/>
          <p:nvPr/>
        </p:nvSpPr>
        <p:spPr>
          <a:xfrm>
            <a:off x="1471732" y="2043113"/>
            <a:ext cx="2007037" cy="2508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endParaRPr lang="en-US" sz="1550" dirty="0"/>
          </a:p>
        </p:txBody>
      </p:sp>
      <p:sp>
        <p:nvSpPr>
          <p:cNvPr id="9" name="Text 6"/>
          <p:cNvSpPr/>
          <p:nvPr/>
        </p:nvSpPr>
        <p:spPr>
          <a:xfrm>
            <a:off x="1414283" y="2141100"/>
            <a:ext cx="7137083" cy="4891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Launch patient satisfaction surveys and implement basic follow-up communications to address retention issues.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856238" y="3512939"/>
            <a:ext cx="458748" cy="22860"/>
          </a:xfrm>
          <a:prstGeom prst="roundRect">
            <a:avLst>
              <a:gd name="adj" fmla="val 280964"/>
            </a:avLst>
          </a:prstGeom>
          <a:solidFill>
            <a:srgbClr val="B2D4E5"/>
          </a:solidFill>
          <a:ln/>
        </p:spPr>
      </p:sp>
      <p:sp>
        <p:nvSpPr>
          <p:cNvPr id="11" name="Shape 8"/>
          <p:cNvSpPr/>
          <p:nvPr/>
        </p:nvSpPr>
        <p:spPr>
          <a:xfrm>
            <a:off x="535126" y="3352443"/>
            <a:ext cx="343972" cy="343972"/>
          </a:xfrm>
          <a:prstGeom prst="roundRect">
            <a:avLst>
              <a:gd name="adj" fmla="val 18673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586680" y="3373874"/>
            <a:ext cx="240744" cy="3009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</a:t>
            </a:r>
            <a:endParaRPr lang="en-US" sz="1850" dirty="0"/>
          </a:p>
        </p:txBody>
      </p:sp>
      <p:sp>
        <p:nvSpPr>
          <p:cNvPr id="13" name="Text 10"/>
          <p:cNvSpPr/>
          <p:nvPr/>
        </p:nvSpPr>
        <p:spPr>
          <a:xfrm>
            <a:off x="1471732" y="3333393"/>
            <a:ext cx="2007037" cy="2508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endParaRPr lang="en-US" sz="1550" dirty="0"/>
          </a:p>
        </p:txBody>
      </p:sp>
      <p:sp>
        <p:nvSpPr>
          <p:cNvPr id="14" name="Text 11"/>
          <p:cNvSpPr/>
          <p:nvPr/>
        </p:nvSpPr>
        <p:spPr>
          <a:xfrm>
            <a:off x="1465896" y="3461981"/>
            <a:ext cx="7137083" cy="2445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Develop and introduce bundled test packages and differential pricing for</a:t>
            </a:r>
          </a:p>
          <a:p>
            <a:pPr marL="0" indent="0" algn="l">
              <a:lnSpc>
                <a:spcPts val="1900"/>
              </a:lnSpc>
              <a:buNone/>
            </a:pPr>
            <a:r>
              <a:rPr lang="en-US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 peak/off-peak hours.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Shape 12"/>
          <p:cNvSpPr/>
          <p:nvPr/>
        </p:nvSpPr>
        <p:spPr>
          <a:xfrm>
            <a:off x="856238" y="4558665"/>
            <a:ext cx="458748" cy="22860"/>
          </a:xfrm>
          <a:prstGeom prst="roundRect">
            <a:avLst>
              <a:gd name="adj" fmla="val 280964"/>
            </a:avLst>
          </a:prstGeom>
          <a:solidFill>
            <a:srgbClr val="B2D4E5"/>
          </a:solidFill>
          <a:ln/>
        </p:spPr>
      </p:sp>
      <p:sp>
        <p:nvSpPr>
          <p:cNvPr id="16" name="Shape 13"/>
          <p:cNvSpPr/>
          <p:nvPr/>
        </p:nvSpPr>
        <p:spPr>
          <a:xfrm>
            <a:off x="535126" y="4398169"/>
            <a:ext cx="343972" cy="343972"/>
          </a:xfrm>
          <a:prstGeom prst="roundRect">
            <a:avLst>
              <a:gd name="adj" fmla="val 18673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586680" y="4419600"/>
            <a:ext cx="240744" cy="3009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</a:t>
            </a:r>
            <a:endParaRPr lang="en-US" sz="1850" dirty="0"/>
          </a:p>
        </p:txBody>
      </p:sp>
      <p:sp>
        <p:nvSpPr>
          <p:cNvPr id="19" name="Text 16"/>
          <p:cNvSpPr/>
          <p:nvPr/>
        </p:nvSpPr>
        <p:spPr>
          <a:xfrm>
            <a:off x="1379690" y="4459248"/>
            <a:ext cx="7137083" cy="2445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Deploy online booking system and begin physician education campaign </a:t>
            </a:r>
          </a:p>
          <a:p>
            <a:pPr marL="0" indent="0" algn="l">
              <a:lnSpc>
                <a:spcPts val="1900"/>
              </a:lnSpc>
              <a:buNone/>
            </a:pPr>
            <a:r>
              <a:rPr lang="en-US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about underutilized tests</a:t>
            </a: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  <a:endParaRPr lang="en-US" sz="1200" dirty="0"/>
          </a:p>
        </p:txBody>
      </p:sp>
      <p:sp>
        <p:nvSpPr>
          <p:cNvPr id="20" name="Shape 17"/>
          <p:cNvSpPr/>
          <p:nvPr/>
        </p:nvSpPr>
        <p:spPr>
          <a:xfrm>
            <a:off x="856238" y="5604391"/>
            <a:ext cx="458748" cy="22860"/>
          </a:xfrm>
          <a:prstGeom prst="roundRect">
            <a:avLst>
              <a:gd name="adj" fmla="val 280964"/>
            </a:avLst>
          </a:prstGeom>
          <a:solidFill>
            <a:srgbClr val="B2D4E5"/>
          </a:solidFill>
          <a:ln/>
        </p:spPr>
      </p:sp>
      <p:sp>
        <p:nvSpPr>
          <p:cNvPr id="21" name="Shape 18"/>
          <p:cNvSpPr/>
          <p:nvPr/>
        </p:nvSpPr>
        <p:spPr>
          <a:xfrm>
            <a:off x="535126" y="5443895"/>
            <a:ext cx="343972" cy="343972"/>
          </a:xfrm>
          <a:prstGeom prst="roundRect">
            <a:avLst>
              <a:gd name="adj" fmla="val 18673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22" name="Text 19"/>
          <p:cNvSpPr/>
          <p:nvPr/>
        </p:nvSpPr>
        <p:spPr>
          <a:xfrm>
            <a:off x="586680" y="5465326"/>
            <a:ext cx="240744" cy="3009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4</a:t>
            </a:r>
            <a:endParaRPr lang="en-US" sz="1850" dirty="0"/>
          </a:p>
        </p:txBody>
      </p:sp>
      <p:sp>
        <p:nvSpPr>
          <p:cNvPr id="23" name="Text 20"/>
          <p:cNvSpPr/>
          <p:nvPr/>
        </p:nvSpPr>
        <p:spPr>
          <a:xfrm>
            <a:off x="1471732" y="5424845"/>
            <a:ext cx="2007037" cy="2508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endParaRPr lang="en-US" sz="1550" dirty="0"/>
          </a:p>
        </p:txBody>
      </p:sp>
      <p:sp>
        <p:nvSpPr>
          <p:cNvPr id="24" name="Text 21"/>
          <p:cNvSpPr/>
          <p:nvPr/>
        </p:nvSpPr>
        <p:spPr>
          <a:xfrm>
            <a:off x="1414282" y="5502013"/>
            <a:ext cx="7137083" cy="2445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Implement loyalty program and optimize staffing model based on refined</a:t>
            </a:r>
          </a:p>
          <a:p>
            <a:pPr marL="0" indent="0" algn="l">
              <a:lnSpc>
                <a:spcPts val="1900"/>
              </a:lnSpc>
              <a:buNone/>
            </a:pPr>
            <a:r>
              <a:rPr lang="en-US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 patient flow data</a:t>
            </a: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  <a:endParaRPr lang="en-US" sz="1200" dirty="0"/>
          </a:p>
        </p:txBody>
      </p:sp>
      <p:sp>
        <p:nvSpPr>
          <p:cNvPr id="25" name="Text 22"/>
          <p:cNvSpPr/>
          <p:nvPr/>
        </p:nvSpPr>
        <p:spPr>
          <a:xfrm>
            <a:off x="535186" y="6336744"/>
            <a:ext cx="8073628" cy="7336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By addressing these three interconnected challenges, we can create a more balanced revenue stream, improve patient retention, and optimize operational efficiency. The recommended strategies work together to create a more sustainable laboratory business model that better serves both patients and staff.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0B1992-A391-4B7B-8786-F3B2CB4B001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1" y="-309750"/>
            <a:ext cx="14630399" cy="870306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E7E4266-188D-4B08-BD4E-6281763EFD0C}"/>
              </a:ext>
            </a:extLst>
          </p:cNvPr>
          <p:cNvSpPr txBox="1"/>
          <p:nvPr/>
        </p:nvSpPr>
        <p:spPr>
          <a:xfrm>
            <a:off x="3600450" y="2188095"/>
            <a:ext cx="7013121" cy="8233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8800" b="1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THANK YOU</a:t>
            </a:r>
          </a:p>
          <a:p>
            <a:pPr marL="0" indent="0" algn="l">
              <a:lnSpc>
                <a:spcPts val="1900"/>
              </a:lnSpc>
              <a:buNone/>
            </a:pPr>
            <a:endParaRPr lang="en-US" sz="8800" b="1" dirty="0">
              <a:solidFill>
                <a:srgbClr val="272525"/>
              </a:solidFill>
              <a:latin typeface="Times New Roman" panose="02020603050405020304" pitchFamily="18" charset="0"/>
              <a:ea typeface="Inter" pitchFamily="34" charset="-122"/>
              <a:cs typeface="Times New Roman" panose="02020603050405020304" pitchFamily="18" charset="0"/>
            </a:endParaRPr>
          </a:p>
          <a:p>
            <a:pPr marL="0" indent="0" algn="l">
              <a:lnSpc>
                <a:spcPts val="1900"/>
              </a:lnSpc>
              <a:buNone/>
            </a:pP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71A0992-60F7-4E27-B360-54C918CED1F7}"/>
              </a:ext>
            </a:extLst>
          </p:cNvPr>
          <p:cNvSpPr txBox="1"/>
          <p:nvPr/>
        </p:nvSpPr>
        <p:spPr>
          <a:xfrm>
            <a:off x="1314450" y="5761137"/>
            <a:ext cx="7429500" cy="23084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3200" b="1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TEAM:</a:t>
            </a:r>
          </a:p>
          <a:p>
            <a:pPr marL="0" indent="0" algn="l">
              <a:lnSpc>
                <a:spcPts val="190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 </a:t>
            </a:r>
          </a:p>
          <a:p>
            <a:pPr marL="0" indent="0" algn="l">
              <a:lnSpc>
                <a:spcPts val="1900"/>
              </a:lnSpc>
              <a:buNone/>
            </a:pPr>
            <a:r>
              <a:rPr lang="en-US" sz="2800" b="1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MARY DUODU</a:t>
            </a:r>
          </a:p>
          <a:p>
            <a:pPr marL="0" indent="0" algn="l">
              <a:lnSpc>
                <a:spcPts val="1900"/>
              </a:lnSpc>
              <a:buNone/>
            </a:pPr>
            <a:endParaRPr lang="en-US" sz="2800" b="1" dirty="0">
              <a:solidFill>
                <a:srgbClr val="272525"/>
              </a:solidFill>
              <a:latin typeface="Times New Roman" panose="02020603050405020304" pitchFamily="18" charset="0"/>
              <a:ea typeface="Inter" pitchFamily="34" charset="-122"/>
              <a:cs typeface="Times New Roman" panose="02020603050405020304" pitchFamily="18" charset="0"/>
            </a:endParaRPr>
          </a:p>
          <a:p>
            <a:pPr marL="0" indent="0" algn="l">
              <a:lnSpc>
                <a:spcPts val="1900"/>
              </a:lnSpc>
              <a:buNone/>
            </a:pPr>
            <a:endParaRPr lang="en-US" sz="2800" b="1" dirty="0">
              <a:solidFill>
                <a:srgbClr val="272525"/>
              </a:solidFill>
              <a:latin typeface="Times New Roman" panose="02020603050405020304" pitchFamily="18" charset="0"/>
              <a:ea typeface="Inter" pitchFamily="34" charset="-122"/>
              <a:cs typeface="Times New Roman" panose="02020603050405020304" pitchFamily="18" charset="0"/>
            </a:endParaRPr>
          </a:p>
          <a:p>
            <a:pPr marL="0" indent="0" algn="l">
              <a:lnSpc>
                <a:spcPts val="1900"/>
              </a:lnSpc>
              <a:buNone/>
            </a:pPr>
            <a:r>
              <a:rPr lang="en-US" sz="2800" b="1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STEPHANIE AYIVOR</a:t>
            </a:r>
          </a:p>
          <a:p>
            <a:pPr marL="0" indent="0" algn="l">
              <a:lnSpc>
                <a:spcPts val="1900"/>
              </a:lnSpc>
              <a:buNone/>
            </a:pPr>
            <a:endParaRPr lang="en-US" sz="2800" b="1" dirty="0">
              <a:solidFill>
                <a:srgbClr val="272525"/>
              </a:solidFill>
              <a:latin typeface="Times New Roman" panose="02020603050405020304" pitchFamily="18" charset="0"/>
              <a:ea typeface="Inter" pitchFamily="34" charset="-122"/>
              <a:cs typeface="Times New Roman" panose="02020603050405020304" pitchFamily="18" charset="0"/>
            </a:endParaRPr>
          </a:p>
          <a:p>
            <a:pPr marL="0" indent="0" algn="l">
              <a:lnSpc>
                <a:spcPts val="1900"/>
              </a:lnSpc>
              <a:buNone/>
            </a:pPr>
            <a:endParaRPr lang="en-US" sz="2800" b="1" dirty="0">
              <a:solidFill>
                <a:srgbClr val="272525"/>
              </a:solidFill>
              <a:latin typeface="Times New Roman" panose="02020603050405020304" pitchFamily="18" charset="0"/>
              <a:ea typeface="Inter" pitchFamily="34" charset="-122"/>
              <a:cs typeface="Times New Roman" panose="02020603050405020304" pitchFamily="18" charset="0"/>
            </a:endParaRPr>
          </a:p>
          <a:p>
            <a:pPr marL="0" indent="0" algn="l">
              <a:lnSpc>
                <a:spcPts val="1900"/>
              </a:lnSpc>
              <a:buNone/>
            </a:pPr>
            <a:r>
              <a:rPr lang="en-US" sz="2800" b="1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MENA MENSIWAA KUMI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32289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7CEB10E-64E3-44EB-920C-38FDB60B49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7511" y="0"/>
            <a:ext cx="14647911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2282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882747"/>
            <a:ext cx="11844338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4400" b="1" dirty="0">
                <a:solidFill>
                  <a:srgbClr val="000000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Revenue Inconsistency: The Utilization Gap</a:t>
            </a:r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793790" y="522231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0347" y="5254228"/>
            <a:ext cx="357188" cy="446484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530906" y="5222319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Popular Tests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3"/>
          <p:cNvSpPr/>
          <p:nvPr/>
        </p:nvSpPr>
        <p:spPr>
          <a:xfrm>
            <a:off x="1530906" y="5730478"/>
            <a:ext cx="3459242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Pregnancy test, malaria test, liver function, full blood count, and cholesterol test show consistently high demand.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hape 4"/>
          <p:cNvSpPr/>
          <p:nvPr/>
        </p:nvSpPr>
        <p:spPr>
          <a:xfrm>
            <a:off x="5216962" y="522231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93519" y="5254228"/>
            <a:ext cx="357188" cy="446484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5954078" y="5222319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Underutilized Tests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6"/>
          <p:cNvSpPr/>
          <p:nvPr/>
        </p:nvSpPr>
        <p:spPr>
          <a:xfrm>
            <a:off x="5954078" y="5730478"/>
            <a:ext cx="3459242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COVID-19 test, allergy panel, and calcium test remain significantly underutilized, creating revenue vulnerabilities.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Shape 7"/>
          <p:cNvSpPr/>
          <p:nvPr/>
        </p:nvSpPr>
        <p:spPr>
          <a:xfrm>
            <a:off x="9640133" y="522231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16691" y="5254228"/>
            <a:ext cx="357188" cy="446484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0377249" y="5222319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Revenue Risk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 9"/>
          <p:cNvSpPr/>
          <p:nvPr/>
        </p:nvSpPr>
        <p:spPr>
          <a:xfrm>
            <a:off x="10377249" y="5730478"/>
            <a:ext cx="3459242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Current revenue model is vulnerable to fluctuations if demand for top-performing tests unexpectedly decreases.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5AA11BD-40FD-4D01-A8CB-44483D9AEE33}"/>
              </a:ext>
            </a:extLst>
          </p:cNvPr>
          <p:cNvSpPr/>
          <p:nvPr/>
        </p:nvSpPr>
        <p:spPr>
          <a:xfrm>
            <a:off x="0" y="7903028"/>
            <a:ext cx="14630401" cy="4408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075" y="623173"/>
            <a:ext cx="9974580" cy="7435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Underutilized and Popular Test Types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1"/>
          <p:cNvSpPr/>
          <p:nvPr/>
        </p:nvSpPr>
        <p:spPr>
          <a:xfrm>
            <a:off x="996043" y="2425456"/>
            <a:ext cx="7237027" cy="5984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4"/>
          <p:cNvSpPr/>
          <p:nvPr/>
        </p:nvSpPr>
        <p:spPr>
          <a:xfrm>
            <a:off x="996043" y="4082602"/>
            <a:ext cx="8411203" cy="948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5"/>
          <p:cNvSpPr/>
          <p:nvPr/>
        </p:nvSpPr>
        <p:spPr>
          <a:xfrm>
            <a:off x="996043" y="2995595"/>
            <a:ext cx="8594050" cy="15049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 7"/>
          <p:cNvSpPr/>
          <p:nvPr/>
        </p:nvSpPr>
        <p:spPr>
          <a:xfrm>
            <a:off x="1114187" y="3652839"/>
            <a:ext cx="9369147" cy="15249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 8"/>
          <p:cNvSpPr/>
          <p:nvPr/>
        </p:nvSpPr>
        <p:spPr>
          <a:xfrm>
            <a:off x="1114188" y="4207550"/>
            <a:ext cx="10209490" cy="1468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 9"/>
          <p:cNvSpPr/>
          <p:nvPr/>
        </p:nvSpPr>
        <p:spPr>
          <a:xfrm>
            <a:off x="793075" y="6157674"/>
            <a:ext cx="13044249" cy="14497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245D77F-F772-4BEE-B695-BD0A027197F3}"/>
              </a:ext>
            </a:extLst>
          </p:cNvPr>
          <p:cNvSpPr/>
          <p:nvPr/>
        </p:nvSpPr>
        <p:spPr>
          <a:xfrm>
            <a:off x="0" y="7837713"/>
            <a:ext cx="14630401" cy="4408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600F4412-23A0-4087-8759-547138091B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699" y="2127128"/>
            <a:ext cx="6950602" cy="397534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DE67EA1-2442-4EF7-9075-1F7A8B9638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4445" y="2132877"/>
            <a:ext cx="6919110" cy="397534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3882747"/>
            <a:ext cx="11844338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4400" b="1" dirty="0">
                <a:solidFill>
                  <a:srgbClr val="000000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Strategies to Balance Test Utilization</a:t>
            </a:r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793790" y="522231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6" name="Text 2"/>
          <p:cNvSpPr/>
          <p:nvPr/>
        </p:nvSpPr>
        <p:spPr>
          <a:xfrm>
            <a:off x="1380650" y="5222318"/>
            <a:ext cx="3403622" cy="5103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Bundled Packages 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3"/>
          <p:cNvSpPr/>
          <p:nvPr/>
        </p:nvSpPr>
        <p:spPr>
          <a:xfrm>
            <a:off x="1530906" y="5730478"/>
            <a:ext cx="3459242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hape 4"/>
          <p:cNvSpPr/>
          <p:nvPr/>
        </p:nvSpPr>
        <p:spPr>
          <a:xfrm>
            <a:off x="5216962" y="522231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0" name="Text 5"/>
          <p:cNvSpPr/>
          <p:nvPr/>
        </p:nvSpPr>
        <p:spPr>
          <a:xfrm>
            <a:off x="5954078" y="5222319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6"/>
          <p:cNvSpPr/>
          <p:nvPr/>
        </p:nvSpPr>
        <p:spPr>
          <a:xfrm>
            <a:off x="5954078" y="5730478"/>
            <a:ext cx="3459242" cy="18786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Encourage first-time patients with 10–20% off less-used but essential tests.</a:t>
            </a:r>
            <a:r>
              <a:rPr lang="en-US" sz="24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Shape 7"/>
          <p:cNvSpPr/>
          <p:nvPr/>
        </p:nvSpPr>
        <p:spPr>
          <a:xfrm>
            <a:off x="9640133" y="522231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4" name="Text 8"/>
          <p:cNvSpPr/>
          <p:nvPr/>
        </p:nvSpPr>
        <p:spPr>
          <a:xfrm>
            <a:off x="10377249" y="5222319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Awareness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 9"/>
          <p:cNvSpPr/>
          <p:nvPr/>
        </p:nvSpPr>
        <p:spPr>
          <a:xfrm>
            <a:off x="10377249" y="5730478"/>
            <a:ext cx="3459242" cy="18786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900"/>
              </a:lnSpc>
            </a:pPr>
            <a:r>
              <a:rPr lang="en-US" sz="2400" dirty="0">
                <a:solidFill>
                  <a:srgbClr val="272525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Educate</a:t>
            </a:r>
            <a:r>
              <a:rPr lang="en-US" sz="2400" b="1" dirty="0">
                <a:solidFill>
                  <a:srgbClr val="272525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 </a:t>
            </a:r>
            <a:r>
              <a:rPr lang="en-US" sz="2400" dirty="0">
                <a:solidFill>
                  <a:srgbClr val="272525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physicians</a:t>
            </a:r>
            <a:r>
              <a:rPr lang="en-US" sz="2400" b="1" dirty="0">
                <a:solidFill>
                  <a:srgbClr val="272525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and patients about the benefits of underutilized tests.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5AA11BD-40FD-4D01-A8CB-44483D9AEE33}"/>
              </a:ext>
            </a:extLst>
          </p:cNvPr>
          <p:cNvSpPr/>
          <p:nvPr/>
        </p:nvSpPr>
        <p:spPr>
          <a:xfrm>
            <a:off x="0" y="7903028"/>
            <a:ext cx="14630401" cy="4408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93442D0-2651-4C3C-99E6-664FE6B58C8E}"/>
              </a:ext>
            </a:extLst>
          </p:cNvPr>
          <p:cNvSpPr txBox="1"/>
          <p:nvPr/>
        </p:nvSpPr>
        <p:spPr>
          <a:xfrm>
            <a:off x="1048941" y="5953618"/>
            <a:ext cx="3459242" cy="8152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Promote low-demand tests via bundled packages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06C732D-9BA7-4A72-99AD-84E98D2D2589}"/>
              </a:ext>
            </a:extLst>
          </p:cNvPr>
          <p:cNvSpPr txBox="1"/>
          <p:nvPr/>
        </p:nvSpPr>
        <p:spPr>
          <a:xfrm>
            <a:off x="5877520" y="5189050"/>
            <a:ext cx="323967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First-Time Discounts</a:t>
            </a:r>
            <a:endParaRPr lang="en-US" sz="2400" b="1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D6874108-90ED-431A-AD9F-CB7C3F951D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3739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7221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511742" y="440830"/>
            <a:ext cx="8338185" cy="428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50"/>
              </a:lnSpc>
              <a:buNone/>
            </a:pPr>
            <a:r>
              <a:rPr lang="en-US" sz="4000" b="1" dirty="0">
                <a:solidFill>
                  <a:srgbClr val="000000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Low Patient Retention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457438" y="8877300"/>
            <a:ext cx="13715524" cy="4181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Our analysis reveals a concerning retention rate of only 36.7%, meaning 63.3% of patients never return after their initial visit. The data shows 109 new patients compared to just 46 returning patients, with a downward trend in returning patients from March to October.</a:t>
            </a:r>
            <a:endParaRPr lang="en-US" sz="1000" dirty="0"/>
          </a:p>
        </p:txBody>
      </p:sp>
      <p:sp>
        <p:nvSpPr>
          <p:cNvPr id="5" name="Text 2"/>
          <p:cNvSpPr/>
          <p:nvPr/>
        </p:nvSpPr>
        <p:spPr>
          <a:xfrm>
            <a:off x="457438" y="9442490"/>
            <a:ext cx="13715524" cy="2090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This low retention rate suggests potential issues with service satisfaction, lack of follow-up engagement, extended waiting times, or absence of loyalty incentives that would encourage repeat visits.</a:t>
            </a:r>
            <a:endParaRPr lang="en-US" sz="1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C15A49A-504B-4A77-965E-FB49E2658C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288" y="1403094"/>
            <a:ext cx="6760027" cy="540134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9274335-3E10-4334-985D-26E4414A84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1742" y="1403094"/>
            <a:ext cx="6896370" cy="527064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EB3FD25-E3DF-4234-B777-EE7B0BE12FAF}"/>
              </a:ext>
            </a:extLst>
          </p:cNvPr>
          <p:cNvSpPr/>
          <p:nvPr/>
        </p:nvSpPr>
        <p:spPr>
          <a:xfrm>
            <a:off x="0" y="7903028"/>
            <a:ext cx="14630401" cy="4408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7815" y="912614"/>
            <a:ext cx="7295674" cy="5792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550"/>
              </a:lnSpc>
              <a:buNone/>
            </a:pPr>
            <a:r>
              <a:rPr lang="en-US" sz="3200" b="1" dirty="0">
                <a:solidFill>
                  <a:srgbClr val="000000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Retention Improvement Strategies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617815" y="1756529"/>
            <a:ext cx="7908369" cy="1328380"/>
          </a:xfrm>
          <a:prstGeom prst="roundRect">
            <a:avLst>
              <a:gd name="adj" fmla="val 5581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801886" y="1940600"/>
            <a:ext cx="2316837" cy="2895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b="1" dirty="0">
                <a:solidFill>
                  <a:srgbClr val="272525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Post-Visit Follow-Ups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801886" y="2336006"/>
            <a:ext cx="7540228" cy="5648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Implement automated follow-up communications to check on patients after their visit and remind them of future testing needs.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hape 4"/>
          <p:cNvSpPr/>
          <p:nvPr/>
        </p:nvSpPr>
        <p:spPr>
          <a:xfrm>
            <a:off x="617815" y="3261360"/>
            <a:ext cx="7908369" cy="1328380"/>
          </a:xfrm>
          <a:prstGeom prst="roundRect">
            <a:avLst>
              <a:gd name="adj" fmla="val 5581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801886" y="3445431"/>
            <a:ext cx="2316837" cy="2895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b="1" dirty="0">
                <a:solidFill>
                  <a:srgbClr val="272525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Loyalty Program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801886" y="3840837"/>
            <a:ext cx="7540228" cy="5648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Develop a points-based loyalty system offering discounts on repeat tests and referral bonuses to incentivize return visits.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617815" y="4766191"/>
            <a:ext cx="7908369" cy="1328380"/>
          </a:xfrm>
          <a:prstGeom prst="roundRect">
            <a:avLst>
              <a:gd name="adj" fmla="val 5581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801886" y="4950262"/>
            <a:ext cx="2623780" cy="2895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b="1" dirty="0">
                <a:solidFill>
                  <a:srgbClr val="272525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Patient Feedback System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801886" y="5345668"/>
            <a:ext cx="7540228" cy="5648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Install suggestion boxes and conduct satisfaction surveys to identify pain points in the patient experience.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Shape 10"/>
          <p:cNvSpPr/>
          <p:nvPr/>
        </p:nvSpPr>
        <p:spPr>
          <a:xfrm>
            <a:off x="617815" y="6271021"/>
            <a:ext cx="7908369" cy="1328379"/>
          </a:xfrm>
          <a:prstGeom prst="roundRect">
            <a:avLst>
              <a:gd name="adj" fmla="val 7088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801886" y="6455093"/>
            <a:ext cx="2543889" cy="2895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b="1" dirty="0">
                <a:solidFill>
                  <a:srgbClr val="272525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Personalized Care Plans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801886" y="6850499"/>
            <a:ext cx="7540228" cy="2824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Create individualized testing schedules for patients with ongoing health </a:t>
            </a:r>
          </a:p>
          <a:p>
            <a:pPr marL="0" indent="0" algn="l">
              <a:lnSpc>
                <a:spcPts val="2200"/>
              </a:lnSpc>
              <a:buNone/>
            </a:pPr>
            <a:r>
              <a:rPr lang="en-US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monitoring needs.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8066" y="656511"/>
            <a:ext cx="12609909" cy="6730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300"/>
              </a:lnSpc>
              <a:buNone/>
            </a:pPr>
            <a:r>
              <a:rPr lang="en-US" sz="4400" b="1" dirty="0">
                <a:solidFill>
                  <a:srgbClr val="000000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Inefficient Lab Operations: The Peak Hour Problem</a:t>
            </a:r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1903095" y="3029426"/>
            <a:ext cx="2692837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650"/>
              </a:lnSpc>
              <a:buNone/>
            </a:pPr>
            <a:r>
              <a:rPr lang="en-US" b="1" dirty="0">
                <a:solidFill>
                  <a:srgbClr val="272525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Peak Hours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643637" y="3489008"/>
            <a:ext cx="3877866" cy="3281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550"/>
              </a:lnSpc>
              <a:buNone/>
            </a:pPr>
            <a:r>
              <a:rPr lang="en-US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52.2% of patients (81)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718066" y="3940135"/>
            <a:ext cx="3877866" cy="3281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Longer wait times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718066" y="4340066"/>
            <a:ext cx="3877866" cy="3281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Increased staff stress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718066" y="4739997"/>
            <a:ext cx="3877866" cy="3281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Potential quality concerns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6"/>
          <p:cNvSpPr/>
          <p:nvPr/>
        </p:nvSpPr>
        <p:spPr>
          <a:xfrm>
            <a:off x="10157492" y="3029426"/>
            <a:ext cx="2692837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b="1" dirty="0">
                <a:solidFill>
                  <a:srgbClr val="272525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Off-Peak Hours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7"/>
          <p:cNvSpPr/>
          <p:nvPr/>
        </p:nvSpPr>
        <p:spPr>
          <a:xfrm>
            <a:off x="10157492" y="3489008"/>
            <a:ext cx="3877866" cy="3281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47.7% of patients (74)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8"/>
          <p:cNvSpPr/>
          <p:nvPr/>
        </p:nvSpPr>
        <p:spPr>
          <a:xfrm>
            <a:off x="10157492" y="3917818"/>
            <a:ext cx="3877866" cy="3281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Underutilized capacity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 9"/>
          <p:cNvSpPr/>
          <p:nvPr/>
        </p:nvSpPr>
        <p:spPr>
          <a:xfrm>
            <a:off x="10157492" y="4340066"/>
            <a:ext cx="3877866" cy="3281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Inefficient resource allocation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 10"/>
          <p:cNvSpPr/>
          <p:nvPr/>
        </p:nvSpPr>
        <p:spPr>
          <a:xfrm>
            <a:off x="10157492" y="4739997"/>
            <a:ext cx="3877866" cy="3281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Missed revenue opportunities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 11"/>
          <p:cNvSpPr/>
          <p:nvPr/>
        </p:nvSpPr>
        <p:spPr>
          <a:xfrm>
            <a:off x="718066" y="6588562"/>
            <a:ext cx="13194268" cy="9844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Our analysis confirms an operational imbalance, with peak hours handling 52.2% of patient volume while off-peak hours remain underutilized at 47.7%. This imbalance creates bottlenecks during busy periods and wasted capacity during slower times, affecting both patient satisfaction and operational efficiency.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BD139F7-CFB8-40F5-A8A4-E1CD049812AA}"/>
              </a:ext>
            </a:extLst>
          </p:cNvPr>
          <p:cNvSpPr/>
          <p:nvPr/>
        </p:nvSpPr>
        <p:spPr>
          <a:xfrm>
            <a:off x="0" y="7837713"/>
            <a:ext cx="14630401" cy="4408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59ADC15-0582-4B09-BB14-A628315075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8956" y="1594313"/>
            <a:ext cx="5315512" cy="4381944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019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64964" y="522446"/>
            <a:ext cx="7814072" cy="12468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900"/>
              </a:lnSpc>
              <a:buNone/>
            </a:pPr>
            <a:r>
              <a:rPr lang="en-US" sz="4000" b="1" dirty="0">
                <a:solidFill>
                  <a:srgbClr val="000000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Balancing Patient Flow: Optimizing Schedule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964" y="2054185"/>
            <a:ext cx="950000" cy="141339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899880" y="2342061"/>
            <a:ext cx="2493883" cy="311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b="1" dirty="0">
                <a:solidFill>
                  <a:srgbClr val="272525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Differential Pricing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1899880" y="2669738"/>
            <a:ext cx="6579156" cy="607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50"/>
              </a:lnSpc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Offering reduced prices or faster service during off-peak periods</a:t>
            </a:r>
          </a:p>
          <a:p>
            <a:pPr marL="0" indent="0" algn="l">
              <a:lnSpc>
                <a:spcPts val="2350"/>
              </a:lnSpc>
              <a:buNone/>
            </a:pPr>
            <a:endParaRPr lang="en-US" sz="14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964" y="3467576"/>
            <a:ext cx="950000" cy="141339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899880" y="3657481"/>
            <a:ext cx="2654737" cy="311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b="1" dirty="0">
                <a:solidFill>
                  <a:srgbClr val="272525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Online Booking System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4"/>
          <p:cNvSpPr/>
          <p:nvPr/>
        </p:nvSpPr>
        <p:spPr>
          <a:xfrm>
            <a:off x="1899880" y="4083129"/>
            <a:ext cx="6579156" cy="607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50"/>
              </a:lnSpc>
            </a:pPr>
            <a:r>
              <a:rPr lang="en-US" dirty="0">
                <a:solidFill>
                  <a:srgbClr val="272525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ncouraging online bookings </a:t>
            </a:r>
            <a:r>
              <a:rPr lang="en-US" sz="1800" dirty="0">
                <a:solidFill>
                  <a:srgbClr val="272525"/>
                </a:solidFill>
                <a:effectLst/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by </a:t>
            </a:r>
            <a:r>
              <a:rPr lang="en-US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implementing a digital scheduling platform </a:t>
            </a:r>
            <a:r>
              <a:rPr lang="en-US" dirty="0">
                <a:solidFill>
                  <a:srgbClr val="272525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allow users to choose off-peak slots</a:t>
            </a:r>
          </a:p>
          <a:p>
            <a:pPr marL="0" indent="0" algn="l">
              <a:lnSpc>
                <a:spcPts val="2350"/>
              </a:lnSpc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4964" y="4880967"/>
            <a:ext cx="950000" cy="141339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932231" y="5116710"/>
            <a:ext cx="2764274" cy="311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b="1" dirty="0">
                <a:solidFill>
                  <a:srgbClr val="272525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Dynamic Staffing Model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6"/>
          <p:cNvSpPr/>
          <p:nvPr/>
        </p:nvSpPr>
        <p:spPr>
          <a:xfrm>
            <a:off x="1899880" y="5496520"/>
            <a:ext cx="6579156" cy="607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50"/>
              </a:lnSpc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Reassign staff shifts to balance workload (Allocate more staff during peak times and fewer during off-peak hours to match patient flow)</a:t>
            </a:r>
          </a:p>
          <a:p>
            <a:pPr marL="0" indent="0" algn="l">
              <a:lnSpc>
                <a:spcPts val="2350"/>
              </a:lnSpc>
              <a:buNone/>
            </a:pPr>
            <a:r>
              <a:rPr lang="en-US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 7"/>
          <p:cNvSpPr/>
          <p:nvPr/>
        </p:nvSpPr>
        <p:spPr>
          <a:xfrm>
            <a:off x="1899880" y="6484263"/>
            <a:ext cx="2758202" cy="311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169</TotalTime>
  <Words>593</Words>
  <Application>Microsoft Office PowerPoint</Application>
  <PresentationFormat>Custom</PresentationFormat>
  <Paragraphs>83</Paragraphs>
  <Slides>11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Inter</vt:lpstr>
      <vt:lpstr>Petrona Bold</vt:lpstr>
      <vt:lpstr>Arial</vt:lpstr>
      <vt:lpstr>Times New Roman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Stephanie Ayivor</cp:lastModifiedBy>
  <cp:revision>16</cp:revision>
  <dcterms:created xsi:type="dcterms:W3CDTF">2025-04-05T22:16:35Z</dcterms:created>
  <dcterms:modified xsi:type="dcterms:W3CDTF">2025-04-06T22:36:01Z</dcterms:modified>
</cp:coreProperties>
</file>